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1"/>
  </p:notesMasterIdLst>
  <p:sldIdLst>
    <p:sldId id="365" r:id="rId2"/>
    <p:sldId id="366" r:id="rId3"/>
    <p:sldId id="369" r:id="rId4"/>
    <p:sldId id="364" r:id="rId5"/>
    <p:sldId id="372" r:id="rId6"/>
    <p:sldId id="383" r:id="rId7"/>
    <p:sldId id="381" r:id="rId8"/>
    <p:sldId id="353" r:id="rId9"/>
    <p:sldId id="358" r:id="rId10"/>
    <p:sldId id="357" r:id="rId11"/>
    <p:sldId id="359" r:id="rId12"/>
    <p:sldId id="355" r:id="rId13"/>
    <p:sldId id="356" r:id="rId14"/>
    <p:sldId id="376" r:id="rId15"/>
    <p:sldId id="378" r:id="rId16"/>
    <p:sldId id="379" r:id="rId17"/>
    <p:sldId id="360" r:id="rId18"/>
    <p:sldId id="362" r:id="rId19"/>
    <p:sldId id="3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Quiroz" initials="CQ" lastIdx="1" clrIdx="0">
    <p:extLst>
      <p:ext uri="{19B8F6BF-5375-455C-9EA6-DF929625EA0E}">
        <p15:presenceInfo xmlns:p15="http://schemas.microsoft.com/office/powerpoint/2012/main" xmlns="" userId="88cd14b4bd1278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3455" autoAdjust="0"/>
  </p:normalViewPr>
  <p:slideViewPr>
    <p:cSldViewPr snapToGrid="0">
      <p:cViewPr varScale="1">
        <p:scale>
          <a:sx n="69" d="100"/>
          <a:sy n="69" d="100"/>
        </p:scale>
        <p:origin x="-810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DB2AA-3008-4991-BA68-9CA8ED2BB858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01208-716F-487D-9F5E-C37C1873054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71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01208-716F-487D-9F5E-C37C1873054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41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01208-716F-487D-9F5E-C37C1873054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537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898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7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3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89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7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2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7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2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5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2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DB6CEEF-023B-4F3F-92D5-0C27F6A21D23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3" y="276335"/>
            <a:ext cx="9692640" cy="111425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s-C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Bienvenidos al </a:t>
            </a:r>
            <a:r>
              <a:rPr lang="es-CL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Webinar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98" y="1116776"/>
            <a:ext cx="10532165" cy="55741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Ubique un lugar con buena conexión a Internet. </a:t>
            </a:r>
          </a:p>
          <a:p>
            <a:pPr marL="342900" indent="-342900" algn="just">
              <a:buAutoNum type="arabicPeriod"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asistentes estarán en silencio (Mute) y sin cámara para ordenar la conversación con una audiencia tan numerosa.</a:t>
            </a:r>
          </a:p>
          <a:p>
            <a:pPr marL="342900" indent="-342900" algn="just">
              <a:buAutoNum type="arabicPeriod"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invitamos hacer preguntas usando la opción Q&amp;A. No usar la opción “Chat” porque las preguntas se van perdiendo a medida que otros van agregando preguntas.</a:t>
            </a:r>
          </a:p>
          <a:p>
            <a:pPr marL="342900" indent="-342900" algn="just">
              <a:buAutoNum type="arabicPeriod"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los panelistas se ven congelados o el audio se interrumpe un poco, les pedimos paciencia. Dado el alto tráfico de internet en estos días, es muy probable que esto pase. De ser necesario, repetiremos la idea.</a:t>
            </a:r>
          </a:p>
          <a:p>
            <a:pPr marL="342900" indent="-342900" algn="just">
              <a:buAutoNum type="arabicPeriod"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la señal se corta, no se desconecten y manténgase en línea. El sistema los va a volver a conectar.</a:t>
            </a:r>
          </a:p>
          <a:p>
            <a:pPr marL="342900" indent="-342900" algn="just">
              <a:buAutoNum type="arabicPeriod"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agradecemos mucho su participación y la paciencia con cualquier dificultad técnica, haremos lo mejor posible para minimizarlas. !Que disfruten el </a:t>
            </a:r>
            <a:r>
              <a:rPr lang="es-C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Webinar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4590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2" y="303106"/>
            <a:ext cx="2727328" cy="4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3" y="530051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Corporativos 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Renegociación </a:t>
            </a: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término anticipado </a:t>
            </a: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contratos 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845"/>
            <a:ext cx="11255604" cy="5144076"/>
          </a:xfrm>
        </p:spPr>
        <p:txBody>
          <a:bodyPr>
            <a:normAutofit/>
          </a:bodyPr>
          <a:lstStyle/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2304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803910" y="1647168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6D95472-5D9C-4ACF-B13C-8784366087D5}"/>
              </a:ext>
            </a:extLst>
          </p:cNvPr>
          <p:cNvSpPr txBox="1"/>
          <p:nvPr/>
        </p:nvSpPr>
        <p:spPr>
          <a:xfrm>
            <a:off x="490626" y="1617936"/>
            <a:ext cx="10268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Mecanismos  para modificar las condiciones del contrato, suspenderlo o terminarlo anticipadamente:</a:t>
            </a:r>
          </a:p>
          <a:p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Revisión de las </a:t>
            </a:r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cláusulas contractuales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Renegociación en base a la </a:t>
            </a:r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buena fe contractual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Aplicación del </a:t>
            </a:r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fortuito o fuerza mayor</a:t>
            </a:r>
          </a:p>
          <a:p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6290EFF-6D67-478A-ABF7-7A738A7279D1}"/>
              </a:ext>
            </a:extLst>
          </p:cNvPr>
          <p:cNvSpPr txBox="1"/>
          <p:nvPr/>
        </p:nvSpPr>
        <p:spPr>
          <a:xfrm>
            <a:off x="4123708" y="4707824"/>
            <a:ext cx="4121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Hecho imprevisible</a:t>
            </a: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Hecho imposible de resistir</a:t>
            </a: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Hecho ajeno a las partes</a:t>
            </a:r>
          </a:p>
        </p:txBody>
      </p:sp>
    </p:spTree>
    <p:extLst>
      <p:ext uri="{BB962C8B-B14F-4D97-AF65-F5344CB8AC3E}">
        <p14:creationId xmlns:p14="http://schemas.microsoft.com/office/powerpoint/2010/main" val="42395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588775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Tributarias por Covid-19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94845"/>
            <a:ext cx="10579100" cy="5144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Medidas sobre IVA, Impuesto a la Renta y Contribuciones- DS Nº420 del 1 de abril 2020: 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Postergación 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pago de IVA de abril, mayo y junio de 2020.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Postergación 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pago de contribuciones 1° cuota de abril de 2020.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Condonación 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pagos PPM de abril, mayo y junio de 2020.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Devolución 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anticipada de Impuesto a la Renta para las Pymes.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Posibilidad 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Pymes de pagar Impuesto a la Renta hasta el 31 de julio de 2020.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Prórroga 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31 de julio de 2020, para optar a los nuevos regímenes tributarios.</a:t>
            </a:r>
          </a:p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4590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37" y="1496830"/>
            <a:ext cx="10708764" cy="5142083"/>
          </a:xfrm>
        </p:spPr>
        <p:txBody>
          <a:bodyPr>
            <a:normAutofit/>
          </a:bodyPr>
          <a:lstStyle/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Devolución de las retenciones asociadas a boletas de honorarios emitidas en enero y febrero de este año.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Facultad de Tesorería de acordar facilidades de pago, y condonación multas e intereses, por atraso de pago de impuestos. Límite: Personas naturales 90 UTA, Empresas 350.000 UF.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Facultad de Tesorería y SII para condonar intereses penales y multas de declaraciones relativas a IVA e Impuesto a la Renta, hasta el 30 de septiembre de 2020.</a:t>
            </a:r>
          </a:p>
          <a:p>
            <a:pPr algn="just">
              <a:buClrTx/>
              <a:buSzPct val="100000"/>
              <a:buFont typeface="Wingdings" pitchFamily="2" charset="2"/>
              <a:buChar char="v"/>
            </a:pP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Facultad de Tesorería y SII para condonar intereses de </a:t>
            </a:r>
            <a:r>
              <a:rPr lang="es-C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contribuciones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pagadas fuera de plazo, hasta el 30 de septiembre de 2020.</a:t>
            </a:r>
          </a:p>
          <a:p>
            <a:pPr>
              <a:buClrTx/>
              <a:buSzPct val="100000"/>
              <a:buFont typeface="Wingdings" pitchFamily="2" charset="2"/>
              <a:buChar char="v"/>
            </a:pP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4590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ES_tradnl" altLang="es-ES_tradnl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 txBox="1">
            <a:spLocks/>
          </p:cNvSpPr>
          <p:nvPr/>
        </p:nvSpPr>
        <p:spPr>
          <a:xfrm>
            <a:off x="1390650" y="44122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Tributarias por Covid-19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56" y="648622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Tributarias por Covid-19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48" y="1583746"/>
            <a:ext cx="9720503" cy="4685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Rebaja de la tasa del Impuesto de Timbres y Estampillas a 0%, entre el 1 de abril y el 30 de septiembre de 2020.</a:t>
            </a:r>
          </a:p>
          <a:p>
            <a:pPr marL="0" indent="0">
              <a:buNone/>
            </a:pPr>
            <a:endParaRPr lang="es-C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C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Otra materias: Emisión por parte del SII de Circular N°32 del 29 de abril de 2020, relativa al tratamiento tributario de las donaciones con ocasión del Covid-19</a:t>
            </a: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s-C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4590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ES_tradnl" altLang="es-ES_tradnl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661B4E1-8520-484D-87A1-EDA70BE3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2" y="280396"/>
            <a:ext cx="2731245" cy="4450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6A868BC-2205-4EC7-9F29-9BBADA9341C3}"/>
              </a:ext>
            </a:extLst>
          </p:cNvPr>
          <p:cNvSpPr/>
          <p:nvPr/>
        </p:nvSpPr>
        <p:spPr>
          <a:xfrm>
            <a:off x="2255416" y="973711"/>
            <a:ext cx="87265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Soluciones prácticas a problemas relacionados a la Propiedad Intelectual</a:t>
            </a: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47FF0C6-A1F7-4E46-B79E-ECC0E435A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35" y="1956364"/>
            <a:ext cx="8394920" cy="146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83A80AF-4D28-44FB-A52D-B395B95FDA2F}"/>
              </a:ext>
            </a:extLst>
          </p:cNvPr>
          <p:cNvSpPr txBox="1"/>
          <p:nvPr/>
        </p:nvSpPr>
        <p:spPr>
          <a:xfrm>
            <a:off x="1073426" y="2699759"/>
            <a:ext cx="92722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Introducción: </a:t>
            </a: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Consolidación del comercio electrónico en épocas de nueva normalidad.</a:t>
            </a:r>
          </a:p>
          <a:p>
            <a:pPr lvl="1" algn="just"/>
            <a:endParaRPr lang="es-MX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Alternativas para enfrentar tiempos difíciles.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es-MX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nueva vitrina es virtual.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es-MX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Oportunidades para conocer a nuestros clientes.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MX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s-C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4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9789FF9-50CE-477E-A172-7A51C10A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95" y="336666"/>
            <a:ext cx="2731245" cy="445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3E9613C-5788-4EEB-BB09-997BBF0B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64" y="1065164"/>
            <a:ext cx="8740201" cy="14021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DF420E-C9F7-432E-B60B-1F2F0033D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705" y="2162010"/>
            <a:ext cx="8394920" cy="1463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8F8F49C-5FB6-4881-B87F-BABD1368C26F}"/>
              </a:ext>
            </a:extLst>
          </p:cNvPr>
          <p:cNvSpPr/>
          <p:nvPr/>
        </p:nvSpPr>
        <p:spPr>
          <a:xfrm>
            <a:off x="695739" y="2610683"/>
            <a:ext cx="100478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Creciente Importancia de los Términos y Condiciones para el </a:t>
            </a:r>
          </a:p>
          <a:p>
            <a:pPr algn="just"/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E-Commerce</a:t>
            </a:r>
          </a:p>
          <a:p>
            <a:pPr algn="just"/>
            <a:endParaRPr lang="es-MX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Términos y Condiciones constituyen el contrato entre las partes.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del Consumidor.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Protección de datos personales.</a:t>
            </a:r>
          </a:p>
          <a:p>
            <a:pPr algn="just"/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1D45D63-7787-4D9F-951F-44A29BE9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05" y="378870"/>
            <a:ext cx="2731245" cy="4450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6267791-C02D-401A-8095-245BFBA0E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80" y="1019128"/>
            <a:ext cx="8819215" cy="1430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7AC21E8-4DBB-4FB6-AC31-94E53A906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124" y="2263303"/>
            <a:ext cx="8394920" cy="14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8F8F49C-5FB6-4881-B87F-BABD1368C26F}"/>
              </a:ext>
            </a:extLst>
          </p:cNvPr>
          <p:cNvSpPr/>
          <p:nvPr/>
        </p:nvSpPr>
        <p:spPr>
          <a:xfrm>
            <a:off x="715617" y="2449453"/>
            <a:ext cx="10316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Protección de los activos de propiedad Intelectual en el </a:t>
            </a:r>
          </a:p>
          <a:p>
            <a:pPr algn="just"/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E-Commerce</a:t>
            </a:r>
          </a:p>
          <a:p>
            <a:pPr algn="just"/>
            <a:endParaRPr lang="es-MX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Internet: </a:t>
            </a: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Posibilidad de revocar nombres de dominio.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redes sociales</a:t>
            </a: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Posibilidad de bajar contenidos.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 de revisar y adecuar </a:t>
            </a: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tanto marcas comerciales como su campo de protección.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623690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de reorganización laboral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4590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589299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s-ES_tradnl" altLang="es-ES_tradnl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942" y="3154403"/>
            <a:ext cx="3805084" cy="10323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UNILATERAL DEL EMPLEADOR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57252" y="2173561"/>
            <a:ext cx="5825613" cy="600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Feriado colectivo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557251" y="3074166"/>
            <a:ext cx="5825613" cy="11928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Suspensión de contrato por orden de autoridad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557251" y="4575142"/>
            <a:ext cx="5825613" cy="600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Despido</a:t>
            </a:r>
          </a:p>
        </p:txBody>
      </p:sp>
    </p:spTree>
    <p:extLst>
      <p:ext uri="{BB962C8B-B14F-4D97-AF65-F5344CB8AC3E}">
        <p14:creationId xmlns:p14="http://schemas.microsoft.com/office/powerpoint/2010/main" val="22539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82" y="492062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de reorganización laboral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4590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30942" y="3083517"/>
            <a:ext cx="3805084" cy="10323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ACUERDO CON EL TRABAJADOR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07974" y="1573157"/>
            <a:ext cx="6241026" cy="600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Vacaciones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807973" y="2334405"/>
            <a:ext cx="6241027" cy="600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Postergación de pagos esporádicos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807973" y="3083517"/>
            <a:ext cx="6241027" cy="600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Reducción de remuneración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807973" y="3816653"/>
            <a:ext cx="6241027" cy="9356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Suspensión/reducción de jornada con cobertura del Seguro de Cesantía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807973" y="4923811"/>
            <a:ext cx="6241027" cy="877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Suspensión/reducción de jornada sin cobertura del Seguro de Cesantía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807973" y="5958339"/>
            <a:ext cx="6241026" cy="600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Término de relación laboral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4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32" y="2797119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 </a:t>
            </a:r>
            <a:br>
              <a:rPr lang="es-C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1764792" y="3796370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" y="916135"/>
            <a:ext cx="6824711" cy="1016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5999AA-CADB-4324-936C-3BC3995837F2}"/>
              </a:ext>
            </a:extLst>
          </p:cNvPr>
          <p:cNvSpPr txBox="1">
            <a:spLocks/>
          </p:cNvSpPr>
          <p:nvPr/>
        </p:nvSpPr>
        <p:spPr>
          <a:xfrm>
            <a:off x="764032" y="4448991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74" y="4214096"/>
            <a:ext cx="4132401" cy="22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436" y="0"/>
            <a:ext cx="1791296" cy="96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2" y="303106"/>
            <a:ext cx="2727328" cy="44429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F52205F-3283-42E5-BCC4-E5157D654F5B}"/>
              </a:ext>
            </a:extLst>
          </p:cNvPr>
          <p:cNvSpPr/>
          <p:nvPr/>
        </p:nvSpPr>
        <p:spPr>
          <a:xfrm>
            <a:off x="4223682" y="2709273"/>
            <a:ext cx="310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Santiago – Abril, 2020</a:t>
            </a:r>
          </a:p>
        </p:txBody>
      </p:sp>
      <p:sp>
        <p:nvSpPr>
          <p:cNvPr id="13" name="Title 21">
            <a:extLst>
              <a:ext uri="{FF2B5EF4-FFF2-40B4-BE49-F238E27FC236}">
                <a16:creationId xmlns:a16="http://schemas.microsoft.com/office/drawing/2014/main" xmlns="" id="{5F8BFEFC-F3FC-4491-80DB-DAF462D95970}"/>
              </a:ext>
            </a:extLst>
          </p:cNvPr>
          <p:cNvSpPr txBox="1">
            <a:spLocks/>
          </p:cNvSpPr>
          <p:nvPr/>
        </p:nvSpPr>
        <p:spPr>
          <a:xfrm>
            <a:off x="715009" y="751853"/>
            <a:ext cx="10125072" cy="21378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DE COSTOS DE LA EMPRESA  Medidas corporativas, tributarias, laborales y de  propiedad intelectual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C648DCE-D95C-4971-90A1-4083736C7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724" y="3147348"/>
            <a:ext cx="6179643" cy="356657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1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74" y="36746"/>
            <a:ext cx="1601833" cy="86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" y="374676"/>
            <a:ext cx="11100959" cy="7586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PANELISTAS</a:t>
            </a:r>
            <a:endParaRPr lang="es-C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710689"/>
            <a:ext cx="10445805" cy="4879788"/>
          </a:xfrm>
        </p:spPr>
        <p:txBody>
          <a:bodyPr>
            <a:normAutofit/>
          </a:bodyPr>
          <a:lstStyle/>
          <a:p>
            <a:endParaRPr lang="es-CL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07640" y="1122362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451017" y="2246203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1026" name="Picture 2" descr="Ignacio García">
            <a:extLst>
              <a:ext uri="{FF2B5EF4-FFF2-40B4-BE49-F238E27FC236}">
                <a16:creationId xmlns:a16="http://schemas.microsoft.com/office/drawing/2014/main" xmlns="" id="{6B9ACDDC-BD13-4CAA-950F-0B99FEB1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17" y="1483194"/>
            <a:ext cx="2129735" cy="21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668A9F5-8C0F-4CD0-9DDD-CBE63FFBB3F4}"/>
              </a:ext>
            </a:extLst>
          </p:cNvPr>
          <p:cNvSpPr/>
          <p:nvPr/>
        </p:nvSpPr>
        <p:spPr>
          <a:xfrm>
            <a:off x="1364302" y="3602777"/>
            <a:ext cx="2143760" cy="445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Ignacio </a:t>
            </a:r>
            <a:r>
              <a:rPr lang="es-CL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García</a:t>
            </a:r>
            <a:endParaRPr lang="es-C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2786362-A845-4C9F-B65B-3938E202C14F}"/>
              </a:ext>
            </a:extLst>
          </p:cNvPr>
          <p:cNvSpPr/>
          <p:nvPr/>
        </p:nvSpPr>
        <p:spPr>
          <a:xfrm>
            <a:off x="7634239" y="3649268"/>
            <a:ext cx="2175825" cy="4455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C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arlos </a:t>
            </a:r>
            <a:r>
              <a:rPr lang="es-CL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Bravo</a:t>
            </a:r>
            <a:endParaRPr lang="es-C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B63DE85-041D-4F89-9CBE-6C278B80BF94}"/>
              </a:ext>
            </a:extLst>
          </p:cNvPr>
          <p:cNvSpPr/>
          <p:nvPr/>
        </p:nvSpPr>
        <p:spPr>
          <a:xfrm>
            <a:off x="4573095" y="3597521"/>
            <a:ext cx="2143760" cy="460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Francisca Montenegro</a:t>
            </a:r>
            <a:endParaRPr lang="es-C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14E481E-94DA-4569-A1C5-F8F9EA8272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1" b="2411"/>
          <a:stretch/>
        </p:blipFill>
        <p:spPr>
          <a:xfrm>
            <a:off x="7646533" y="1445852"/>
            <a:ext cx="2130949" cy="21516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DA95243-2D61-4E57-924E-7DC0FE515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501" y="1456213"/>
            <a:ext cx="2130949" cy="2130949"/>
          </a:xfrm>
          <a:prstGeom prst="rect">
            <a:avLst/>
          </a:prstGeom>
        </p:spPr>
      </p:pic>
      <p:pic>
        <p:nvPicPr>
          <p:cNvPr id="18" name="Imagen 13">
            <a:extLst>
              <a:ext uri="{FF2B5EF4-FFF2-40B4-BE49-F238E27FC236}">
                <a16:creationId xmlns:a16="http://schemas.microsoft.com/office/drawing/2014/main" xmlns="" id="{68180273-4A65-4466-B27C-61FC06C169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1934"/>
          <a:stretch/>
        </p:blipFill>
        <p:spPr>
          <a:xfrm>
            <a:off x="1451017" y="4074418"/>
            <a:ext cx="2129735" cy="2171749"/>
          </a:xfrm>
          <a:prstGeom prst="rect">
            <a:avLst/>
          </a:prstGeom>
        </p:spPr>
      </p:pic>
      <p:pic>
        <p:nvPicPr>
          <p:cNvPr id="21" name="Imagen 12">
            <a:extLst>
              <a:ext uri="{FF2B5EF4-FFF2-40B4-BE49-F238E27FC236}">
                <a16:creationId xmlns:a16="http://schemas.microsoft.com/office/drawing/2014/main" xmlns="" id="{B935987A-5CEC-46BC-A871-71F479FB0D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8379" y="4094817"/>
            <a:ext cx="2130949" cy="2130949"/>
          </a:xfrm>
          <a:prstGeom prst="rect">
            <a:avLst/>
          </a:prstGeom>
        </p:spPr>
      </p:pic>
      <p:pic>
        <p:nvPicPr>
          <p:cNvPr id="23" name="Picture 6" descr="Fernando Villalobos">
            <a:extLst>
              <a:ext uri="{FF2B5EF4-FFF2-40B4-BE49-F238E27FC236}">
                <a16:creationId xmlns:a16="http://schemas.microsoft.com/office/drawing/2014/main" xmlns="" id="{F95F011B-BFBF-4D17-A1F6-89EEF85A1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 b="4754"/>
          <a:stretch/>
        </p:blipFill>
        <p:spPr bwMode="auto">
          <a:xfrm>
            <a:off x="7629982" y="4135228"/>
            <a:ext cx="2164050" cy="21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15">
            <a:extLst>
              <a:ext uri="{FF2B5EF4-FFF2-40B4-BE49-F238E27FC236}">
                <a16:creationId xmlns:a16="http://schemas.microsoft.com/office/drawing/2014/main" xmlns="" id="{AB63DE85-041D-4F89-9CBE-6C278B80BF94}"/>
              </a:ext>
            </a:extLst>
          </p:cNvPr>
          <p:cNvSpPr/>
          <p:nvPr/>
        </p:nvSpPr>
        <p:spPr>
          <a:xfrm>
            <a:off x="4579501" y="6246167"/>
            <a:ext cx="2143760" cy="460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Antonio Varas</a:t>
            </a:r>
            <a:endParaRPr lang="es-C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ángulo 15">
            <a:extLst>
              <a:ext uri="{FF2B5EF4-FFF2-40B4-BE49-F238E27FC236}">
                <a16:creationId xmlns:a16="http://schemas.microsoft.com/office/drawing/2014/main" xmlns="" id="{AB63DE85-041D-4F89-9CBE-6C278B80BF94}"/>
              </a:ext>
            </a:extLst>
          </p:cNvPr>
          <p:cNvSpPr/>
          <p:nvPr/>
        </p:nvSpPr>
        <p:spPr>
          <a:xfrm>
            <a:off x="1350307" y="6211560"/>
            <a:ext cx="2143760" cy="460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Bernardita Torres</a:t>
            </a:r>
            <a:endParaRPr lang="es-C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ángulo 15">
            <a:extLst>
              <a:ext uri="{FF2B5EF4-FFF2-40B4-BE49-F238E27FC236}">
                <a16:creationId xmlns:a16="http://schemas.microsoft.com/office/drawing/2014/main" xmlns="" id="{AB63DE85-041D-4F89-9CBE-6C278B80BF94}"/>
              </a:ext>
            </a:extLst>
          </p:cNvPr>
          <p:cNvSpPr/>
          <p:nvPr/>
        </p:nvSpPr>
        <p:spPr>
          <a:xfrm>
            <a:off x="7650272" y="6220075"/>
            <a:ext cx="2143760" cy="460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 Villalobos</a:t>
            </a:r>
            <a:endParaRPr lang="es-C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287" y="0"/>
            <a:ext cx="10220881" cy="11167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98" y="1116776"/>
            <a:ext cx="10532165" cy="55741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4590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63723"/>
              </p:ext>
            </p:extLst>
          </p:nvPr>
        </p:nvGraphicFramePr>
        <p:xfrm>
          <a:off x="303498" y="1040725"/>
          <a:ext cx="10745503" cy="530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4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5656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INSTITUCIÓN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RELEVANCIA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6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 Ministerio</a:t>
                      </a:r>
                      <a:r>
                        <a:rPr lang="es-CL" sz="20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 Interior y Seguridad Pública</a:t>
                      </a:r>
                      <a:endParaRPr lang="es-CL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Restricciones de movimiento –y</a:t>
                      </a:r>
                      <a:r>
                        <a:rPr lang="es-CL" sz="20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trabajo-</a:t>
                      </a:r>
                      <a:endParaRPr lang="es-CL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6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 Ministerio</a:t>
                      </a:r>
                      <a:r>
                        <a:rPr lang="es-CL" sz="20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Salud</a:t>
                      </a:r>
                      <a:endParaRPr lang="es-CL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Prevención, tratamiento  y aislamiento</a:t>
                      </a:r>
                      <a:r>
                        <a:rPr lang="es-CL" sz="20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COVID-19</a:t>
                      </a:r>
                      <a:r>
                        <a:rPr lang="es-C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628">
                <a:tc>
                  <a:txBody>
                    <a:bodyPr/>
                    <a:lstStyle/>
                    <a:p>
                      <a:pPr algn="just"/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(3) Superintendencia</a:t>
                      </a: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Seguridad Social</a:t>
                      </a:r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CL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¿Cuándo</a:t>
                      </a: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 contagio es responsabilidad de la compañía?</a:t>
                      </a:r>
                      <a:endParaRPr lang="es-C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just"/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(4) Servicio de Impuestos Internos.</a:t>
                      </a:r>
                      <a:endParaRPr lang="es-CL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Flexibilidades de pago y reporte.</a:t>
                      </a:r>
                      <a:endParaRPr lang="es-C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9628">
                <a:tc>
                  <a:txBody>
                    <a:bodyPr/>
                    <a:lstStyle/>
                    <a:p>
                      <a:pPr algn="just"/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(5) Ministerio</a:t>
                      </a: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Economía</a:t>
                      </a:r>
                      <a:endParaRPr lang="es-C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Reforma</a:t>
                      </a: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la ley de pago a 30 días.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Medidas económicas (FOGAPE</a:t>
                      </a:r>
                      <a:r>
                        <a:rPr lang="es-CL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b="1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96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(6)</a:t>
                      </a: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Ministerio del Trabajo</a:t>
                      </a:r>
                      <a:endParaRPr lang="es-C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Reducciones con cobertura del seguro de cesantía</a:t>
                      </a: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Trabajo a distancia</a:t>
                      </a:r>
                      <a:endParaRPr lang="es-C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61414"/>
              </p:ext>
            </p:extLst>
          </p:nvPr>
        </p:nvGraphicFramePr>
        <p:xfrm>
          <a:off x="2576883" y="554181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0173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NUEVAS REGULACIONES </a:t>
                      </a:r>
                      <a:r>
                        <a:rPr lang="es-CL" sz="2400" baseline="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NORMATIVAS</a:t>
                      </a:r>
                      <a:endParaRPr lang="es-CL" sz="24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06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41222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Corporativos </a:t>
            </a:r>
            <a:b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MX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Fortalecimiento </a:t>
            </a:r>
            <a:r>
              <a:rPr lang="es-MX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FOGAPE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845"/>
            <a:ext cx="11255604" cy="5144076"/>
          </a:xfrm>
        </p:spPr>
        <p:txBody>
          <a:bodyPr>
            <a:normAutofit/>
          </a:bodyPr>
          <a:lstStyle/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2304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8F7507-61A0-4585-BA3D-1343CB085E2C}"/>
              </a:ext>
            </a:extLst>
          </p:cNvPr>
          <p:cNvSpPr/>
          <p:nvPr/>
        </p:nvSpPr>
        <p:spPr>
          <a:xfrm>
            <a:off x="1203341" y="2274837"/>
            <a:ext cx="98456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FOGAPE: </a:t>
            </a:r>
            <a:r>
              <a:rPr lang="es-C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Fondo </a:t>
            </a: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Garantías 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Pequeños y Medianos </a:t>
            </a:r>
            <a:r>
              <a:rPr lang="es-E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Empresarios.</a:t>
            </a: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Económicas </a:t>
            </a:r>
            <a:r>
              <a:rPr lang="es-C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su Objetivo</a:t>
            </a: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Elegibles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41222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Corporativos </a:t>
            </a:r>
            <a:b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MX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Fortalecimiento </a:t>
            </a:r>
            <a:r>
              <a:rPr lang="es-MX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FOGAPE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845"/>
            <a:ext cx="11255604" cy="5144076"/>
          </a:xfrm>
        </p:spPr>
        <p:txBody>
          <a:bodyPr>
            <a:normAutofit/>
          </a:bodyPr>
          <a:lstStyle/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2304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8F7507-61A0-4585-BA3D-1343CB085E2C}"/>
              </a:ext>
            </a:extLst>
          </p:cNvPr>
          <p:cNvSpPr/>
          <p:nvPr/>
        </p:nvSpPr>
        <p:spPr>
          <a:xfrm>
            <a:off x="209427" y="1560516"/>
            <a:ext cx="107328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2720"/>
              </p:ext>
            </p:extLst>
          </p:nvPr>
        </p:nvGraphicFramePr>
        <p:xfrm>
          <a:off x="209428" y="1323045"/>
          <a:ext cx="11041669" cy="5157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5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9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9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172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Límites de Financiamiento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Tamaño empresa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Ventas netas anuales (U.F.)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Monto máximo de financiamiento (U.F.)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Porcentaje máximo de </a:t>
                      </a:r>
                      <a:r>
                        <a:rPr lang="es-CL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garantía</a:t>
                      </a:r>
                      <a:endParaRPr lang="es-CL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72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Micro y Pequeñas Empresas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7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2.500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7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6.250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3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Medianas Empresas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72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Grandes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Empresas 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50.000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7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100.000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7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150.000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03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Grandes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Empresas 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41222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Corporativos </a:t>
            </a:r>
            <a:b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MX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Fortalecimiento </a:t>
            </a:r>
            <a:r>
              <a:rPr lang="es-MX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FOGAPE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845"/>
            <a:ext cx="11255604" cy="5144076"/>
          </a:xfrm>
        </p:spPr>
        <p:txBody>
          <a:bodyPr>
            <a:normAutofit/>
          </a:bodyPr>
          <a:lstStyle/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2304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8F7507-61A0-4585-BA3D-1343CB085E2C}"/>
              </a:ext>
            </a:extLst>
          </p:cNvPr>
          <p:cNvSpPr/>
          <p:nvPr/>
        </p:nvSpPr>
        <p:spPr>
          <a:xfrm>
            <a:off x="865408" y="2304727"/>
            <a:ext cx="107328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Destino de los Financiamientos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Incumplimiento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Plazos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1695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41222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Corporativos </a:t>
            </a:r>
            <a:br>
              <a:rPr lang="es-C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MX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</a:t>
            </a:r>
            <a:r>
              <a:rPr lang="es-MX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pago a 30 días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845"/>
            <a:ext cx="11255604" cy="5144076"/>
          </a:xfrm>
        </p:spPr>
        <p:txBody>
          <a:bodyPr>
            <a:normAutofit/>
          </a:bodyPr>
          <a:lstStyle/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2304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8F7507-61A0-4585-BA3D-1343CB085E2C}"/>
              </a:ext>
            </a:extLst>
          </p:cNvPr>
          <p:cNvSpPr/>
          <p:nvPr/>
        </p:nvSpPr>
        <p:spPr>
          <a:xfrm>
            <a:off x="209427" y="1997838"/>
            <a:ext cx="107328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 general</a:t>
            </a:r>
            <a:r>
              <a:rPr lang="es-C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El pago de facturas debe realizarse en </a:t>
            </a: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días </a:t>
            </a:r>
            <a:r>
              <a:rPr lang="es-C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su recepción. </a:t>
            </a:r>
          </a:p>
          <a:p>
            <a:endParaRPr lang="es-C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Excepción</a:t>
            </a:r>
            <a:r>
              <a:rPr lang="es-C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Acuerdos de extensión de plazos de pago, debidamente inscritos ante el Ministerio de Economía.</a:t>
            </a:r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Modificación de 3 de abril de 2020</a:t>
            </a:r>
            <a: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No se pueden pactar acuerdos de extensión de plazo cuando el acreedor es una empresa de menor tamaño y el deudor una empresa cuyas ventas anuales son mayores a UF 100.000</a:t>
            </a: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3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48174"/>
            <a:ext cx="1587983" cy="8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A33F-126D-4150-A01A-5AEECE4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41222"/>
            <a:ext cx="9692640" cy="13255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Corporativos </a:t>
            </a:r>
            <a:br>
              <a:rPr lang="es-C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MX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</a:t>
            </a:r>
            <a:r>
              <a:rPr lang="es-MX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Insolvencia y </a:t>
            </a:r>
            <a:r>
              <a:rPr lang="es-MX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Reemprendimiento</a:t>
            </a: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216829E7-08CD-4264-97FA-118E1DD4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4845"/>
            <a:ext cx="11255604" cy="4976236"/>
          </a:xfrm>
        </p:spPr>
        <p:txBody>
          <a:bodyPr>
            <a:normAutofit/>
          </a:bodyPr>
          <a:lstStyle/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82579B8-E035-43CB-A989-5E8F5C1CA450}"/>
              </a:ext>
            </a:extLst>
          </p:cNvPr>
          <p:cNvCxnSpPr>
            <a:cxnSpLocks/>
          </p:cNvCxnSpPr>
          <p:nvPr/>
        </p:nvCxnSpPr>
        <p:spPr>
          <a:xfrm flipH="1">
            <a:off x="2794000" y="1323045"/>
            <a:ext cx="825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DF23D4-A8D1-4E55-BB65-3DC3937F4E1A}"/>
              </a:ext>
            </a:extLst>
          </p:cNvPr>
          <p:cNvSpPr/>
          <p:nvPr/>
        </p:nvSpPr>
        <p:spPr>
          <a:xfrm>
            <a:off x="1390650" y="2274837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C00000"/>
              </a:buClr>
              <a:defRPr/>
            </a:pPr>
            <a:endParaRPr lang="es-ES_tradnl" altLang="es-ES_tradnl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6CC34E-C342-4CDD-90DE-819D15438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219075"/>
            <a:ext cx="2727328" cy="444295"/>
          </a:xfrm>
          <a:prstGeom prst="rect">
            <a:avLst/>
          </a:prstGeo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xmlns="" id="{84BB1116-5D9F-4217-999A-B01581779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9039"/>
              </p:ext>
            </p:extLst>
          </p:nvPr>
        </p:nvGraphicFramePr>
        <p:xfrm>
          <a:off x="251337" y="1494843"/>
          <a:ext cx="10999757" cy="462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5355">
                  <a:extLst>
                    <a:ext uri="{9D8B030D-6E8A-4147-A177-3AD203B41FA5}">
                      <a16:colId xmlns:a16="http://schemas.microsoft.com/office/drawing/2014/main" xmlns="" val="2964934120"/>
                    </a:ext>
                  </a:extLst>
                </a:gridCol>
                <a:gridCol w="2518310">
                  <a:extLst>
                    <a:ext uri="{9D8B030D-6E8A-4147-A177-3AD203B41FA5}">
                      <a16:colId xmlns:a16="http://schemas.microsoft.com/office/drawing/2014/main" xmlns="" val="2656900980"/>
                    </a:ext>
                  </a:extLst>
                </a:gridCol>
                <a:gridCol w="2419276">
                  <a:extLst>
                    <a:ext uri="{9D8B030D-6E8A-4147-A177-3AD203B41FA5}">
                      <a16:colId xmlns:a16="http://schemas.microsoft.com/office/drawing/2014/main" xmlns="" val="244153918"/>
                    </a:ext>
                  </a:extLst>
                </a:gridCol>
                <a:gridCol w="2149112">
                  <a:extLst>
                    <a:ext uri="{9D8B030D-6E8A-4147-A177-3AD203B41FA5}">
                      <a16:colId xmlns:a16="http://schemas.microsoft.com/office/drawing/2014/main" xmlns="" val="1873356725"/>
                    </a:ext>
                  </a:extLst>
                </a:gridCol>
              </a:tblGrid>
              <a:tr h="879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Alternativas: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Reorganización Judicial</a:t>
                      </a:r>
                      <a:endParaRPr lang="es-CL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Acuerdo de Reorganización Simplificada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Liquidación Voluntaria</a:t>
                      </a:r>
                      <a:endParaRPr lang="es-CL" sz="16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Liquidación Forzosa</a:t>
                      </a:r>
                      <a:endParaRPr lang="es-CL" sz="16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3746577"/>
                  </a:ext>
                </a:extLst>
              </a:tr>
              <a:tr h="1466512">
                <a:tc>
                  <a:txBody>
                    <a:bodyPr/>
                    <a:lstStyle/>
                    <a:p>
                      <a:pPr algn="ctr"/>
                      <a:endParaRPr lang="es-CL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s-CL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s-CL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deudor propone a sus acreedores “reestructurar” sus deudas para evitar, en lo posible, un proceso de liquidación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Acuerdo extrajudicial suscrito entre el deudor y sus acreedores, que luego se presenta a la aprobación judicial.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deudor solicita a un liquidador que tome el control de la empresa para vender sus activos y pagar las deudas.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acreedor fuerza al deudor a iniciar un proceso de liquidación.</a:t>
                      </a:r>
                      <a:endParaRPr lang="es-CL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779558"/>
                  </a:ext>
                </a:extLst>
              </a:tr>
              <a:tr h="1238388">
                <a:tc>
                  <a:txBody>
                    <a:bodyPr/>
                    <a:lstStyle/>
                    <a:p>
                      <a:pPr algn="ctr"/>
                      <a:endParaRPr lang="es-CL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s-CL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Beneficio para el deudor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Protección Financiera Concursal y los beneficios propios del acuerdo aprobado por los Acreedores.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Protección Financiera Concursal y los beneficios propios del acuerdo aprobado por los Acreedores.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Todas las deudas se extinguen.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Todas las deudas se extinguen.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5977"/>
                  </a:ext>
                </a:extLst>
              </a:tr>
              <a:tr h="1042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Beneficio para el acreedor</a:t>
                      </a:r>
                    </a:p>
                    <a:p>
                      <a:pPr algn="just"/>
                      <a:endParaRPr lang="es-CL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Posibilidad de deducir como gasto necesario ciertas cantidades.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Posibilidad de deducir como gasto necesario ciertas cantidades.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Posibilidad de recuperar el IVA </a:t>
                      </a:r>
                      <a:r>
                        <a:rPr lang="es-CL" sz="14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parte de lo adeudado</a:t>
                      </a:r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Posibilidad de recuperar el IVA</a:t>
                      </a:r>
                      <a:r>
                        <a:rPr lang="es-CL" sz="14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parte de lo adeudado.</a:t>
                      </a:r>
                      <a:endParaRPr lang="es-CL" sz="14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s-CL" sz="16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975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sta">
  <a:themeElements>
    <a:clrScheme name="Vista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sta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2562</TotalTime>
  <Words>1120</Words>
  <Application>Microsoft Office PowerPoint</Application>
  <PresentationFormat>Custom</PresentationFormat>
  <Paragraphs>218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Vista</vt:lpstr>
      <vt:lpstr>Bienvenidos al Webinar</vt:lpstr>
      <vt:lpstr>PowerPoint Presentation</vt:lpstr>
      <vt:lpstr>PANELISTAS</vt:lpstr>
      <vt:lpstr> </vt:lpstr>
      <vt:lpstr>   Aspectos Corporativos  1. Fortalecimiento FOGAPE  </vt:lpstr>
      <vt:lpstr>   Aspectos Corporativos  1. Fortalecimiento FOGAPE  </vt:lpstr>
      <vt:lpstr>   Aspectos Corporativos  1. Fortalecimiento FOGAPE  </vt:lpstr>
      <vt:lpstr>   Aspectos Corporativos  2. Ley de pago a 30 días  </vt:lpstr>
      <vt:lpstr>   Aspectos Corporativos  3. Ley sobre Insolvencia y Reemprendimiento  </vt:lpstr>
      <vt:lpstr>   Aspectos Corporativos  4. Renegociación y término anticipado de contratos   </vt:lpstr>
      <vt:lpstr>   Medidas Tributarias por Covid-19  </vt:lpstr>
      <vt:lpstr>PowerPoint Presentation</vt:lpstr>
      <vt:lpstr>   Medidas Tributarias por Covid-19  </vt:lpstr>
      <vt:lpstr>PowerPoint Presentation</vt:lpstr>
      <vt:lpstr>PowerPoint Presentation</vt:lpstr>
      <vt:lpstr>PowerPoint Presentation</vt:lpstr>
      <vt:lpstr> Medidas de reorganización laboral   </vt:lpstr>
      <vt:lpstr> Medidas de reorganización laboral  </vt:lpstr>
      <vt:lpstr>         Muchas Gracias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POLITICAL, LEGAL AND ECONOMICS ISSUES LATIN AMERICA - CHILE</dc:title>
  <dc:creator>Camila Quiroz</dc:creator>
  <cp:lastModifiedBy>Francisca Montenegro</cp:lastModifiedBy>
  <cp:revision>207</cp:revision>
  <dcterms:created xsi:type="dcterms:W3CDTF">2019-04-25T14:30:49Z</dcterms:created>
  <dcterms:modified xsi:type="dcterms:W3CDTF">2020-04-29T21:42:23Z</dcterms:modified>
</cp:coreProperties>
</file>